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6" r:id="rId6"/>
    <p:sldId id="263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50542" y="3643314"/>
            <a:ext cx="6979019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ЗАХВАТ ЗАЛОЖНИКОВ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880" y="4725630"/>
            <a:ext cx="8275163" cy="17596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dirty="0"/>
              <a:t>В</a:t>
            </a:r>
            <a:r>
              <a:rPr lang="ru-RU" sz="1700" dirty="0" smtClean="0"/>
              <a:t>ыполнение </a:t>
            </a:r>
            <a:r>
              <a:rPr lang="ru-RU" sz="1700" dirty="0"/>
              <a:t>мер предупредительного характера (ужесточение пропускного режима при входе и въезде на территорию объекта, установка систем сигнализации, аудио и видеозаписи, проведение более тщательного подбора и проверки кадров,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происшествиях) поможет снизить вероятность захвата </a:t>
            </a:r>
            <a:r>
              <a:rPr lang="ru-RU" sz="1700" dirty="0" smtClean="0"/>
              <a:t>людей.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824" y="11874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38527" y="1492160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Как </a:t>
            </a:r>
            <a:r>
              <a:rPr lang="ru-RU" sz="1700" dirty="0"/>
              <a:t>правило при подобных ситуациях в роли посредника при переговорах террористы обычно используют руководителей объектов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524" y="2244473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Любой </a:t>
            </a:r>
            <a:r>
              <a:rPr lang="ru-RU" sz="1700" dirty="0"/>
              <a:t>объект может стать местом захвата или удержания заложников.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524" y="2734143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/>
              <a:t>При этом преступники могут добиваться достижения своих политических целей или получения </a:t>
            </a:r>
            <a:r>
              <a:rPr lang="ru-RU" sz="1700" dirty="0" smtClean="0"/>
              <a:t>выкупа.</a:t>
            </a:r>
            <a:endParaRPr lang="ru-RU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1117" y="3485176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Во </a:t>
            </a:r>
            <a:r>
              <a:rPr lang="ru-RU" sz="1700" dirty="0"/>
              <a:t>всех случаях жизнь людей становится предметом торга и находится в постоянной опасности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923" y="4236208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Захват </a:t>
            </a:r>
            <a:r>
              <a:rPr lang="ru-RU" sz="1700" dirty="0"/>
              <a:t>всегда происходит неожиданно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72816"/>
            <a:ext cx="8069542" cy="392415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500" dirty="0" smtClean="0"/>
              <a:t>Сохранять </a:t>
            </a:r>
            <a:r>
              <a:rPr lang="ru-RU" sz="1500" dirty="0"/>
              <a:t>спокойствие и не допускать </a:t>
            </a:r>
            <a:r>
              <a:rPr lang="ru-RU" sz="1500" dirty="0" smtClean="0"/>
              <a:t>паники.</a:t>
            </a:r>
          </a:p>
          <a:p>
            <a:pPr marL="342900" indent="-342900">
              <a:buAutoNum type="arabicPeriod"/>
            </a:pPr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нахождении рядом с местом захвата заложников попытаться покинуть опасную </a:t>
            </a:r>
            <a:r>
              <a:rPr lang="ru-RU" sz="1500" dirty="0" smtClean="0"/>
              <a:t>зону. </a:t>
            </a:r>
            <a:endParaRPr lang="ru-RU" sz="800" dirty="0" smtClean="0"/>
          </a:p>
          <a:p>
            <a:r>
              <a:rPr lang="ru-RU" sz="1500" dirty="0"/>
              <a:t>3</a:t>
            </a:r>
            <a:r>
              <a:rPr lang="ru-RU" sz="1500" dirty="0" smtClean="0"/>
              <a:t>. </a:t>
            </a:r>
            <a:r>
              <a:rPr lang="ru-RU" sz="1500" dirty="0"/>
              <a:t>Е</a:t>
            </a:r>
            <a:r>
              <a:rPr lang="ru-RU" sz="1500" dirty="0" smtClean="0"/>
              <a:t>сли </a:t>
            </a:r>
            <a:r>
              <a:rPr lang="ru-RU" sz="1500" dirty="0"/>
              <a:t>есть возможность (1-й этаж) – через окна, запасные выходы эвакуироваться вместе с учащимися. </a:t>
            </a:r>
            <a:r>
              <a:rPr lang="ru-RU" sz="1500" u="sng" dirty="0">
                <a:solidFill>
                  <a:srgbClr val="C00000"/>
                </a:solidFill>
              </a:rPr>
              <a:t>НЕ ИСПОЛЬЗОВАТЬ ЦЕНТРАЛЬНЫЙ ВХОД</a:t>
            </a:r>
            <a:r>
              <a:rPr lang="ru-RU" sz="1500" u="sng" dirty="0" smtClean="0">
                <a:solidFill>
                  <a:srgbClr val="C00000"/>
                </a:solidFill>
              </a:rPr>
              <a:t>.</a:t>
            </a:r>
            <a:r>
              <a:rPr lang="ru-RU" sz="1500" dirty="0"/>
              <a:t> </a:t>
            </a:r>
            <a:endParaRPr lang="ru-RU" sz="1500" dirty="0" smtClean="0"/>
          </a:p>
          <a:p>
            <a:endParaRPr lang="ru-RU" sz="1500" dirty="0"/>
          </a:p>
          <a:p>
            <a:pPr algn="ctr"/>
            <a:r>
              <a:rPr lang="ru-RU" sz="1500" dirty="0" smtClean="0"/>
              <a:t>При </a:t>
            </a:r>
            <a:r>
              <a:rPr lang="ru-RU" sz="1500" dirty="0"/>
              <a:t>невозможности таких действий оставаться на </a:t>
            </a:r>
            <a:r>
              <a:rPr lang="ru-RU" sz="1500" dirty="0" smtClean="0"/>
              <a:t>месте и не допускать паники.</a:t>
            </a:r>
            <a:endParaRPr lang="ru-RU" sz="1500" dirty="0"/>
          </a:p>
          <a:p>
            <a:pPr marL="342900" indent="-342900">
              <a:buAutoNum type="arabicPeriod"/>
            </a:pPr>
            <a:r>
              <a:rPr lang="ru-RU" sz="1500" dirty="0" smtClean="0"/>
              <a:t>При </a:t>
            </a:r>
            <a:r>
              <a:rPr lang="ru-RU" sz="1500" dirty="0"/>
              <a:t>нахождении в помещении вблизи места захвата заложников, обеспечить </a:t>
            </a:r>
            <a:r>
              <a:rPr lang="ru-RU" sz="1500" dirty="0" smtClean="0"/>
              <a:t>блокирование входов </a:t>
            </a:r>
            <a:r>
              <a:rPr lang="ru-RU" sz="1500" dirty="0"/>
              <a:t>всеми доступными средствами, в том числе </a:t>
            </a:r>
            <a:r>
              <a:rPr lang="ru-RU" sz="1500" dirty="0" smtClean="0"/>
              <a:t>мебелью</a:t>
            </a:r>
            <a:r>
              <a:rPr lang="ru-RU" sz="15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500" dirty="0" smtClean="0"/>
              <a:t>Принять </a:t>
            </a:r>
            <a:r>
              <a:rPr lang="ru-RU" sz="1500" dirty="0"/>
              <a:t>меры к прекращению паники и громких разговоров (звуков) в </a:t>
            </a:r>
            <a:r>
              <a:rPr lang="ru-RU" sz="1500" dirty="0" smtClean="0"/>
              <a:t>помещении.</a:t>
            </a:r>
          </a:p>
          <a:p>
            <a:endParaRPr lang="ru-RU" sz="800" dirty="0" smtClean="0"/>
          </a:p>
          <a:p>
            <a:pPr algn="just"/>
            <a:r>
              <a:rPr lang="ru-RU" sz="1500" dirty="0" smtClean="0"/>
              <a:t>3. Разместиться в наиболее </a:t>
            </a:r>
            <a:r>
              <a:rPr lang="ru-RU" sz="1500" dirty="0"/>
              <a:t>безопасным из возможных способов, как можно дальше от входов, ближе к капитальным стенам, ниже уровня оконных проемов, под прикрытием </a:t>
            </a:r>
            <a:r>
              <a:rPr lang="ru-RU" sz="1500" dirty="0" smtClean="0"/>
              <a:t>мебели.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/>
              <a:t>4</a:t>
            </a:r>
            <a:r>
              <a:rPr lang="ru-RU" sz="1500" dirty="0" smtClean="0"/>
              <a:t>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</a:t>
            </a:r>
            <a:r>
              <a:rPr lang="ru-RU" sz="1500" dirty="0" smtClean="0"/>
              <a:t>отключению.</a:t>
            </a:r>
          </a:p>
          <a:p>
            <a:pPr algn="just"/>
            <a:endParaRPr lang="ru-RU" sz="800" dirty="0" smtClean="0"/>
          </a:p>
          <a:p>
            <a:pPr algn="just"/>
            <a:endParaRPr lang="ru-RU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411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22107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958806"/>
            <a:ext cx="8069542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 Не допускать паники.</a:t>
            </a:r>
          </a:p>
          <a:p>
            <a:r>
              <a:rPr lang="ru-RU" dirty="0" smtClean="0"/>
              <a:t>2. Не </a:t>
            </a:r>
            <a:r>
              <a:rPr lang="ru-RU" dirty="0"/>
              <a:t>провоцировать </a:t>
            </a:r>
            <a:r>
              <a:rPr lang="ru-RU" dirty="0" smtClean="0"/>
              <a:t>нарушителя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пытаться договориться с </a:t>
            </a:r>
            <a:r>
              <a:rPr lang="ru-RU" b="1" dirty="0" smtClean="0"/>
              <a:t>преступником(</a:t>
            </a:r>
            <a:r>
              <a:rPr lang="ru-RU" b="1" dirty="0" err="1" smtClean="0"/>
              <a:t>ами</a:t>
            </a:r>
            <a:r>
              <a:rPr lang="ru-RU" b="1" dirty="0" smtClean="0"/>
              <a:t>).</a:t>
            </a:r>
            <a:r>
              <a:rPr lang="ru-RU" dirty="0" smtClean="0"/>
              <a:t> Это бесполезно и опасно.</a:t>
            </a:r>
          </a:p>
          <a:p>
            <a:r>
              <a:rPr lang="ru-RU" dirty="0" smtClean="0"/>
              <a:t>4. Не вызывать не навести и пренебрежения к ним.</a:t>
            </a:r>
          </a:p>
          <a:p>
            <a:r>
              <a:rPr lang="ru-RU" dirty="0" smtClean="0"/>
              <a:t>5. Выполнять </a:t>
            </a:r>
            <a:r>
              <a:rPr lang="ru-RU" dirty="0"/>
              <a:t>его требования, если это не связано с причинением ущерба жизни и здоровью </a:t>
            </a:r>
            <a:r>
              <a:rPr lang="ru-RU" dirty="0" smtClean="0"/>
              <a:t>людей.</a:t>
            </a:r>
          </a:p>
          <a:p>
            <a:pPr lvl="0"/>
            <a:r>
              <a:rPr lang="ru-RU" dirty="0" smtClean="0"/>
              <a:t>6. </a:t>
            </a:r>
            <a:r>
              <a:rPr lang="ru-RU" dirty="0"/>
              <a:t>Вести себя как можно незаметнее и не переключать на себя внимание нарушителя.</a:t>
            </a:r>
            <a:endParaRPr lang="ru-RU" dirty="0"/>
          </a:p>
          <a:p>
            <a:pPr lvl="0"/>
            <a:r>
              <a:rPr lang="ru-RU" dirty="0" smtClean="0"/>
              <a:t>7. Не </a:t>
            </a:r>
            <a:r>
              <a:rPr lang="ru-RU" dirty="0"/>
              <a:t>противоречить преступникам, не рисковать жизнью окружающих и своей собственной.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8. Не </a:t>
            </a:r>
            <a:r>
              <a:rPr lang="ru-RU" dirty="0"/>
              <a:t>допускать действий, которые могут спровоцировать нападающих к применению оружия и привести к человеческим жертвам. 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9. Запомните </a:t>
            </a:r>
            <a:r>
              <a:rPr lang="ru-RU" dirty="0"/>
              <a:t>как можно больше информации о террористах (количество, особенности внешности, акцента, тематика разговора, манера поведения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Не заговаривайте с ним(и).</a:t>
            </a:r>
            <a:endParaRPr lang="ru-RU" dirty="0"/>
          </a:p>
          <a:p>
            <a:pPr lvl="0"/>
            <a:r>
              <a:rPr lang="ru-RU" dirty="0" smtClean="0"/>
              <a:t>11. Если </a:t>
            </a:r>
            <a:r>
              <a:rPr lang="ru-RU" dirty="0"/>
              <a:t>вам нужно что то сделать – поднимите руку и только после сообщите о своей просьбе; не обращайтесь к нему(им) первыми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92645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457537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94345"/>
            <a:ext cx="8069542" cy="50629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700" dirty="0" smtClean="0"/>
              <a:t>12. </a:t>
            </a:r>
            <a:r>
              <a:rPr lang="ru-RU" sz="1700" dirty="0"/>
              <a:t>Не делайте резких движений.</a:t>
            </a:r>
            <a:endParaRPr lang="ru-RU" sz="1700" dirty="0"/>
          </a:p>
          <a:p>
            <a:pPr lvl="0"/>
            <a:r>
              <a:rPr lang="ru-RU" sz="1700" dirty="0" smtClean="0"/>
              <a:t>13. Не </a:t>
            </a:r>
            <a:r>
              <a:rPr lang="ru-RU" sz="1700" dirty="0"/>
              <a:t>смотрите в глаза преступникам.</a:t>
            </a:r>
            <a:endParaRPr lang="ru-RU" sz="1700" dirty="0"/>
          </a:p>
          <a:p>
            <a:pPr lvl="0"/>
            <a:r>
              <a:rPr lang="ru-RU" sz="1700" dirty="0" smtClean="0"/>
              <a:t>14. </a:t>
            </a:r>
            <a:r>
              <a:rPr lang="ru-RU" sz="1700" dirty="0"/>
              <a:t>Не спорьте. </a:t>
            </a:r>
            <a:endParaRPr lang="ru-RU" sz="1700" dirty="0"/>
          </a:p>
          <a:p>
            <a:pPr lvl="0"/>
            <a:r>
              <a:rPr lang="ru-RU" sz="1700" dirty="0" smtClean="0"/>
              <a:t>15. Выполняйте </a:t>
            </a:r>
            <a:r>
              <a:rPr lang="ru-RU" sz="1700" dirty="0"/>
              <a:t>все требования преступника(</a:t>
            </a:r>
            <a:r>
              <a:rPr lang="ru-RU" sz="1700" dirty="0" err="1"/>
              <a:t>ов</a:t>
            </a:r>
            <a:r>
              <a:rPr lang="ru-RU" sz="1700" dirty="0"/>
              <a:t>). </a:t>
            </a:r>
            <a:endParaRPr lang="ru-RU" sz="1700" dirty="0"/>
          </a:p>
          <a:p>
            <a:pPr lvl="0"/>
            <a:r>
              <a:rPr lang="ru-RU" sz="1700" dirty="0" smtClean="0"/>
              <a:t>16. Оценивайте </a:t>
            </a:r>
            <a:r>
              <a:rPr lang="ru-RU" sz="1700" dirty="0"/>
              <a:t>какое оружие в руках у нападающих, их физические данные преступника и не преграждает ли он путь к выходу.</a:t>
            </a:r>
            <a:endParaRPr lang="ru-RU" sz="1700" dirty="0"/>
          </a:p>
          <a:p>
            <a:pPr lvl="0"/>
            <a:r>
              <a:rPr lang="ru-RU" sz="1700" dirty="0" smtClean="0"/>
              <a:t>17.  </a:t>
            </a:r>
            <a:r>
              <a:rPr lang="ru-RU" sz="1700" dirty="0"/>
              <a:t>Не пытайтесь бежать, если нет уверенности в успехе побега.</a:t>
            </a:r>
            <a:endParaRPr lang="ru-RU" sz="1700" dirty="0"/>
          </a:p>
          <a:p>
            <a:pPr lvl="0"/>
            <a:r>
              <a:rPr lang="ru-RU" sz="1700" dirty="0" smtClean="0"/>
              <a:t>18. Заявите </a:t>
            </a:r>
            <a:r>
              <a:rPr lang="ru-RU" sz="1700" dirty="0"/>
              <a:t>о своем плохом самочувствии.</a:t>
            </a:r>
            <a:endParaRPr lang="ru-RU" sz="1700" dirty="0"/>
          </a:p>
          <a:p>
            <a:pPr lvl="0"/>
            <a:r>
              <a:rPr lang="ru-RU" sz="1700" dirty="0" smtClean="0"/>
              <a:t>19.  </a:t>
            </a:r>
            <a:r>
              <a:rPr lang="ru-RU" sz="1700" dirty="0"/>
              <a:t>Не пренебрегайте пищей. Это поможет сохранить силы и здоровье.</a:t>
            </a:r>
            <a:endParaRPr lang="ru-RU" sz="1700" dirty="0"/>
          </a:p>
          <a:p>
            <a:pPr lvl="0"/>
            <a:r>
              <a:rPr lang="ru-RU" sz="1700" dirty="0" smtClean="0"/>
              <a:t>20. </a:t>
            </a:r>
            <a:r>
              <a:rPr lang="ru-RU" sz="1700" dirty="0"/>
              <a:t>При нахождении в помещении вблизи места захвата заложников помочь работникам организации заблокировать входы, в том числе с помощью мебели (самостоятельно заблокировать входы, если рядом не оказалось работника), сохранять спокойствие, разговаривать тихо, внимательно слушать и выполнять указания работника организации.</a:t>
            </a:r>
            <a:endParaRPr lang="ru-RU" sz="1700" dirty="0"/>
          </a:p>
          <a:p>
            <a:r>
              <a:rPr lang="ru-RU" sz="1700" dirty="0" smtClean="0"/>
              <a:t>21. Окажите </a:t>
            </a:r>
            <a:r>
              <a:rPr lang="ru-RU" sz="1700" dirty="0"/>
              <a:t>помощь и поддержку другим обучающимся только по указанию работника </a:t>
            </a:r>
            <a:r>
              <a:rPr lang="ru-RU" sz="1700" dirty="0" smtClean="0"/>
              <a:t>организации.</a:t>
            </a:r>
          </a:p>
          <a:p>
            <a:r>
              <a:rPr lang="ru-RU" sz="1700" dirty="0" smtClean="0"/>
              <a:t>22. </a:t>
            </a:r>
            <a:r>
              <a:rPr lang="ru-RU" sz="1700" dirty="0"/>
              <a:t>Держите преступников в поле зрения.</a:t>
            </a:r>
            <a:endParaRPr lang="ru-RU" sz="1700" dirty="0" smtClean="0"/>
          </a:p>
          <a:p>
            <a:pPr algn="ctr"/>
            <a:r>
              <a:rPr lang="ru-RU" sz="1700" dirty="0" smtClean="0"/>
              <a:t>Разблокировать </a:t>
            </a:r>
            <a:r>
              <a:rPr lang="ru-RU" sz="1700" dirty="0"/>
              <a:t>входы и покидать помещения только по команде руководства либо оперативных служб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913493" y="78545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297843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63584" y="10384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722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1500123"/>
            <a:ext cx="50405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srgbClr val="C00000"/>
                </a:solidFill>
              </a:rPr>
              <a:t>При действиях правоохранительных органов по нейтрализации преступников </a:t>
            </a:r>
            <a:r>
              <a:rPr lang="ru-RU" u="sng" dirty="0" smtClean="0">
                <a:solidFill>
                  <a:srgbClr val="C00000"/>
                </a:solidFill>
              </a:rPr>
              <a:t>рекомендуется: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5037" y="2244750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b="1" dirty="0" smtClean="0"/>
              <a:t> Лежать </a:t>
            </a:r>
            <a:r>
              <a:rPr lang="ru-RU" b="1" dirty="0"/>
              <a:t>на полу лицом вниз, голову закрыть руками и не двигаться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945037" y="2744194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Не </a:t>
            </a:r>
            <a:r>
              <a:rPr lang="ru-RU" b="1" dirty="0"/>
              <a:t>брать в руки какие-либо предметы</a:t>
            </a:r>
            <a:r>
              <a:rPr lang="ru-RU" dirty="0"/>
              <a:t>, так как они могут быть восприняты как оружие.</a:t>
            </a:r>
            <a:endParaRPr lang="ru-RU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945037" y="3520637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бежать навстречу сотрудникам спецслужб или от них</a:t>
            </a:r>
            <a:r>
              <a:rPr lang="ru-RU" dirty="0"/>
              <a:t>, так как они могут принять вас за преступника</a:t>
            </a:r>
            <a:r>
              <a:rPr lang="ru-RU" dirty="0" smtClean="0"/>
              <a:t>.</a:t>
            </a:r>
            <a:endParaRPr lang="ru-RU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45037" y="4297080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/>
              <a:t>При ранении постараться не двигаться с целью уменьшения потери </a:t>
            </a:r>
            <a:r>
              <a:rPr lang="ru-RU" dirty="0" smtClean="0"/>
              <a:t>крови.</a:t>
            </a:r>
            <a:endParaRPr lang="ru-RU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942444" y="4801652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Если есть возможность, </a:t>
            </a:r>
            <a:r>
              <a:rPr lang="ru-RU" b="1" dirty="0"/>
              <a:t>держаться подальше от проемов дверей и окон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942444" y="5301096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</a:t>
            </a:r>
            <a:r>
              <a:rPr lang="ru-RU" dirty="0" smtClean="0"/>
              <a:t>спецслужб.</a:t>
            </a:r>
            <a:endParaRPr lang="ru-RU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897269" y="6002958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Сохранять </a:t>
            </a:r>
            <a:r>
              <a:rPr lang="ru-RU" dirty="0"/>
              <a:t>умственную и физическую активность. Помните, правоохранительные органы делают все, чтобы вас </a:t>
            </a:r>
            <a:r>
              <a:rPr lang="ru-RU" dirty="0" smtClean="0"/>
              <a:t>освободить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762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87</cp:revision>
  <cp:lastPrinted>2019-01-12T21:32:01Z</cp:lastPrinted>
  <dcterms:modified xsi:type="dcterms:W3CDTF">2023-03-08T12:44:00Z</dcterms:modified>
</cp:coreProperties>
</file>